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3" r:id="rId1"/>
  </p:sldMasterIdLst>
  <p:notesMasterIdLst>
    <p:notesMasterId r:id="rId18"/>
  </p:notesMasterIdLst>
  <p:sldIdLst>
    <p:sldId id="266" r:id="rId2"/>
    <p:sldId id="267" r:id="rId3"/>
    <p:sldId id="268" r:id="rId4"/>
    <p:sldId id="280" r:id="rId5"/>
    <p:sldId id="265" r:id="rId6"/>
    <p:sldId id="271" r:id="rId7"/>
    <p:sldId id="272" r:id="rId8"/>
    <p:sldId id="273" r:id="rId9"/>
    <p:sldId id="277" r:id="rId10"/>
    <p:sldId id="276" r:id="rId11"/>
    <p:sldId id="274" r:id="rId12"/>
    <p:sldId id="278" r:id="rId13"/>
    <p:sldId id="269" r:id="rId14"/>
    <p:sldId id="279" r:id="rId15"/>
    <p:sldId id="270" r:id="rId16"/>
    <p:sldId id="28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3"/>
    <p:restoredTop sz="94674"/>
  </p:normalViewPr>
  <p:slideViewPr>
    <p:cSldViewPr snapToGrid="0" snapToObjects="1">
      <p:cViewPr>
        <p:scale>
          <a:sx n="100" d="100"/>
          <a:sy n="100" d="100"/>
        </p:scale>
        <p:origin x="618" y="-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2.tiff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26D7AA-9550-2546-9841-162C8FEFC836}" type="datetimeFigureOut">
              <a:rPr lang="en-US" smtClean="0"/>
              <a:t>9/5/2016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22E29-6A2F-1C4D-BA77-370324F3CA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23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3285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9327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25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5119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211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999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42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94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849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830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59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702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41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643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A22E29-6A2F-1C4D-BA77-370324F3CA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99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DEF1D-217C-4961-89F6-E4438512221B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027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C8FAB-2471-47C2-9B95-2439970622D9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163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897EF-ADA1-4A7F-80BD-3C4FAC9F26E7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8673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BA4DB-6B41-41AE-BED4-7EC351763AB8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9320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B6BCF-8E06-4FED-8476-264A40E80BAD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980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A6120-F437-48C6-B1EF-DBE4F56C3022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491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48589-2B1F-4E1E-8E23-19ACF47E18EF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734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FA391-467D-4D33-9504-5AC3B0737133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67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0D1BE-2CFE-4C5F-B1B9-5FAFDEC778C7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607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B0F2-A4D4-4C86-A251-88EEAAC2B4B1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837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fld id="{F17DC9C9-D07D-4458-B8F1-3133CB5946FB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5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CAFD6-3A89-4A48-B21E-ED4D8D7AA298}" type="datetime1">
              <a:rPr lang="en-US" smtClean="0"/>
              <a:t>9/6/2016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384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4" r:id="rId1"/>
    <p:sldLayoutId id="2147484225" r:id="rId2"/>
    <p:sldLayoutId id="2147484226" r:id="rId3"/>
    <p:sldLayoutId id="2147484227" r:id="rId4"/>
    <p:sldLayoutId id="2147484228" r:id="rId5"/>
    <p:sldLayoutId id="2147484229" r:id="rId6"/>
    <p:sldLayoutId id="2147484230" r:id="rId7"/>
    <p:sldLayoutId id="2147484231" r:id="rId8"/>
    <p:sldLayoutId id="2147484232" r:id="rId9"/>
    <p:sldLayoutId id="2147484233" r:id="rId10"/>
    <p:sldLayoutId id="2147484234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PRAGMA</a:t>
            </a:r>
            <a:r>
              <a:rPr lang="en-US" sz="8000" baseline="30000" dirty="0"/>
              <a:t>31</a:t>
            </a:r>
            <a:r>
              <a:rPr lang="en-US" dirty="0"/>
              <a:t> Student Hackathon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795181" cy="1729908"/>
          </a:xfrm>
        </p:spPr>
        <p:txBody>
          <a:bodyPr>
            <a:normAutofit fontScale="92500"/>
          </a:bodyPr>
          <a:lstStyle/>
          <a:p>
            <a:r>
              <a:rPr lang="en-US" dirty="0"/>
              <a:t>Lightning Green</a:t>
            </a:r>
          </a:p>
          <a:p>
            <a:r>
              <a:rPr lang="en-US" dirty="0"/>
              <a:t>High Performance Computing and Networking Center</a:t>
            </a:r>
          </a:p>
          <a:p>
            <a:r>
              <a:rPr lang="en-US" dirty="0"/>
              <a:t>Department of Computer Engineering</a:t>
            </a:r>
          </a:p>
          <a:p>
            <a:r>
              <a:rPr lang="en-US" dirty="0" err="1"/>
              <a:t>Kasetsart</a:t>
            </a:r>
            <a:r>
              <a:rPr lang="en-US" dirty="0"/>
              <a:t> University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18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interfaces on Virtual cluster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CCCCCC"/>
              </a:clrFrom>
              <a:clrTo>
                <a:srgbClr val="CCCCCC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51"/>
          <a:stretch/>
        </p:blipFill>
        <p:spPr>
          <a:xfrm>
            <a:off x="1566123" y="1939924"/>
            <a:ext cx="4053627" cy="4084639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889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 ping</a:t>
            </a:r>
            <a:r>
              <a:rPr lang="th-TH"/>
              <a:t> To GRE Links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CCCCCC"/>
              </a:clrFrom>
              <a:clrTo>
                <a:srgbClr val="CCCCCC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" t="1" b="506"/>
          <a:stretch/>
        </p:blipFill>
        <p:spPr>
          <a:xfrm>
            <a:off x="1543050" y="1895474"/>
            <a:ext cx="3848100" cy="4143361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469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grpSp>
        <p:nvGrpSpPr>
          <p:cNvPr id="75" name="Group 74"/>
          <p:cNvGrpSpPr/>
          <p:nvPr/>
        </p:nvGrpSpPr>
        <p:grpSpPr>
          <a:xfrm>
            <a:off x="1443492" y="2006261"/>
            <a:ext cx="4044690" cy="2994363"/>
            <a:chOff x="1443492" y="2006261"/>
            <a:chExt cx="4044690" cy="2994363"/>
          </a:xfrm>
        </p:grpSpPr>
        <p:sp>
          <p:nvSpPr>
            <p:cNvPr id="5" name="Rectangle 4"/>
            <p:cNvSpPr/>
            <p:nvPr/>
          </p:nvSpPr>
          <p:spPr>
            <a:xfrm>
              <a:off x="1443492" y="2006261"/>
              <a:ext cx="4044690" cy="29943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US" dirty="0"/>
                <a:t>PRAGMA05</a:t>
              </a: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557790" y="2447924"/>
              <a:ext cx="3071359" cy="928684"/>
              <a:chOff x="2819398" y="2874169"/>
              <a:chExt cx="3071359" cy="928684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2819398" y="2874169"/>
                <a:ext cx="3071359" cy="926305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US" dirty="0"/>
                  <a:t>VM</a:t>
                </a:r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4440137" y="3277789"/>
                <a:ext cx="1450620" cy="523875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dirty="0"/>
                  <a:t>OVS (ens5)</a:t>
                </a: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2819399" y="3278978"/>
                <a:ext cx="810369" cy="523875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eth0</a:t>
                </a: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3629768" y="3278978"/>
                <a:ext cx="810369" cy="523875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dirty="0"/>
                  <a:t>eth1</a:t>
                </a:r>
              </a:p>
            </p:txBody>
          </p:sp>
        </p:grpSp>
        <p:sp>
          <p:nvSpPr>
            <p:cNvPr id="13" name="Rectangle 12"/>
            <p:cNvSpPr/>
            <p:nvPr/>
          </p:nvSpPr>
          <p:spPr>
            <a:xfrm>
              <a:off x="1546111" y="4476748"/>
              <a:ext cx="810369" cy="52387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peth0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470780" y="4476747"/>
              <a:ext cx="810369" cy="523875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peth1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546110" y="3952872"/>
              <a:ext cx="810369" cy="523875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eth0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470779" y="3952873"/>
              <a:ext cx="810369" cy="523875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eth1</a:t>
              </a: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544839" y="4218380"/>
              <a:ext cx="810369" cy="523875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tap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523462" y="4124326"/>
              <a:ext cx="810369" cy="71198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br0 (ovs)</a:t>
              </a:r>
            </a:p>
          </p:txBody>
        </p:sp>
      </p:grpSp>
      <p:cxnSp>
        <p:nvCxnSpPr>
          <p:cNvPr id="22" name="Straight Connector 21"/>
          <p:cNvCxnSpPr>
            <a:stCxn id="9" idx="2"/>
            <a:endCxn id="16" idx="0"/>
          </p:cNvCxnSpPr>
          <p:nvPr/>
        </p:nvCxnSpPr>
        <p:spPr>
          <a:xfrm>
            <a:off x="2773345" y="3376608"/>
            <a:ext cx="102619" cy="5762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2"/>
            <a:endCxn id="15" idx="0"/>
          </p:cNvCxnSpPr>
          <p:nvPr/>
        </p:nvCxnSpPr>
        <p:spPr>
          <a:xfrm flipH="1">
            <a:off x="1951295" y="3376608"/>
            <a:ext cx="11681" cy="5762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8" idx="1"/>
            <a:endCxn id="17" idx="3"/>
          </p:cNvCxnSpPr>
          <p:nvPr/>
        </p:nvCxnSpPr>
        <p:spPr>
          <a:xfrm flipH="1">
            <a:off x="4355208" y="4480318"/>
            <a:ext cx="16825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6057773" y="3707581"/>
            <a:ext cx="2046175" cy="1108473"/>
            <a:chOff x="5869100" y="3629025"/>
            <a:chExt cx="2046175" cy="1108473"/>
          </a:xfrm>
        </p:grpSpPr>
        <p:sp>
          <p:nvSpPr>
            <p:cNvPr id="48" name="Rectangle 47"/>
            <p:cNvSpPr/>
            <p:nvPr/>
          </p:nvSpPr>
          <p:spPr>
            <a:xfrm>
              <a:off x="5869100" y="3629025"/>
              <a:ext cx="2046175" cy="11084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lang="en-US" dirty="0"/>
                <a:t>SD_LEMON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09878" y="4123462"/>
              <a:ext cx="1585063" cy="549458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OF Controller</a:t>
              </a:r>
            </a:p>
          </p:txBody>
        </p:sp>
      </p:grpSp>
      <p:sp>
        <p:nvSpPr>
          <p:cNvPr id="52" name="Rectangle 51"/>
          <p:cNvSpPr/>
          <p:nvPr/>
        </p:nvSpPr>
        <p:spPr>
          <a:xfrm>
            <a:off x="4418723" y="5322625"/>
            <a:ext cx="1019845" cy="5845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TU GRE</a:t>
            </a:r>
          </a:p>
        </p:txBody>
      </p:sp>
      <p:cxnSp>
        <p:nvCxnSpPr>
          <p:cNvPr id="57" name="Straight Connector 56"/>
          <p:cNvCxnSpPr>
            <a:stCxn id="18" idx="3"/>
            <a:endCxn id="49" idx="1"/>
          </p:cNvCxnSpPr>
          <p:nvPr/>
        </p:nvCxnSpPr>
        <p:spPr>
          <a:xfrm flipV="1">
            <a:off x="5333831" y="4476747"/>
            <a:ext cx="964720" cy="3571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2" idx="0"/>
            <a:endCxn id="18" idx="2"/>
          </p:cNvCxnSpPr>
          <p:nvPr/>
        </p:nvCxnSpPr>
        <p:spPr>
          <a:xfrm flipV="1">
            <a:off x="4928646" y="4836310"/>
            <a:ext cx="1" cy="486315"/>
          </a:xfrm>
          <a:prstGeom prst="line">
            <a:avLst/>
          </a:prstGeom>
          <a:ln w="38100">
            <a:prstDash val="dash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2" name="Connector: Elbow 71"/>
          <p:cNvCxnSpPr>
            <a:endCxn id="18" idx="0"/>
          </p:cNvCxnSpPr>
          <p:nvPr/>
        </p:nvCxnSpPr>
        <p:spPr>
          <a:xfrm rot="16200000" flipH="1">
            <a:off x="4271988" y="3467667"/>
            <a:ext cx="1013820" cy="299498"/>
          </a:xfrm>
          <a:prstGeom prst="bentConnector3">
            <a:avLst>
              <a:gd name="adj1" fmla="val 206"/>
            </a:avLst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2413025" y="4229241"/>
            <a:ext cx="9058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112.121.136.24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3147833" y="3122109"/>
            <a:ext cx="14506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10.110.0.7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314101" y="3124488"/>
            <a:ext cx="9058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112.121.136.25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3497120" y="4507852"/>
            <a:ext cx="9058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10.110.0.5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6461842" y="4511423"/>
            <a:ext cx="12584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163.221.11.93:6653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4475742" y="5636562"/>
            <a:ext cx="9058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203.131.208.4</a:t>
            </a:r>
          </a:p>
        </p:txBody>
      </p:sp>
      <p:sp>
        <p:nvSpPr>
          <p:cNvPr id="96" name="Rectangle 95"/>
          <p:cNvSpPr/>
          <p:nvPr/>
        </p:nvSpPr>
        <p:spPr>
          <a:xfrm>
            <a:off x="2368160" y="5449757"/>
            <a:ext cx="1019845" cy="330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dirty="0"/>
              <a:t>Internet</a:t>
            </a:r>
          </a:p>
        </p:txBody>
      </p:sp>
      <p:cxnSp>
        <p:nvCxnSpPr>
          <p:cNvPr id="99" name="Straight Connector 98"/>
          <p:cNvCxnSpPr>
            <a:stCxn id="96" idx="0"/>
            <a:endCxn id="14" idx="2"/>
          </p:cNvCxnSpPr>
          <p:nvPr/>
        </p:nvCxnSpPr>
        <p:spPr>
          <a:xfrm flipH="1" flipV="1">
            <a:off x="2875965" y="5000622"/>
            <a:ext cx="2118" cy="449135"/>
          </a:xfrm>
          <a:prstGeom prst="line">
            <a:avLst/>
          </a:prstGeom>
          <a:ln w="28575">
            <a:prstDash val="dash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44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we have learnt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3491" y="2015733"/>
            <a:ext cx="6571343" cy="3070617"/>
          </a:xfrm>
        </p:spPr>
        <p:txBody>
          <a:bodyPr/>
          <a:lstStyle/>
          <a:p>
            <a:r>
              <a:rPr lang="en-US" dirty="0"/>
              <a:t>Open </a:t>
            </a:r>
            <a:r>
              <a:rPr lang="en-US" dirty="0" err="1"/>
              <a:t>vSwitch</a:t>
            </a:r>
            <a:endParaRPr lang="en-US" dirty="0"/>
          </a:p>
          <a:p>
            <a:r>
              <a:rPr lang="en-US" dirty="0"/>
              <a:t>GRE Link</a:t>
            </a:r>
          </a:p>
          <a:p>
            <a:r>
              <a:rPr lang="en-US" dirty="0"/>
              <a:t>The PRAGMA Architecture</a:t>
            </a:r>
          </a:p>
          <a:p>
            <a:r>
              <a:rPr lang="en-US" dirty="0"/>
              <a:t>In-depth computer networking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33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We have learnt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3491" y="2015733"/>
            <a:ext cx="6571343" cy="3851667"/>
          </a:xfrm>
        </p:spPr>
        <p:txBody>
          <a:bodyPr>
            <a:normAutofit/>
          </a:bodyPr>
          <a:lstStyle/>
          <a:p>
            <a:r>
              <a:rPr lang="en-US" dirty="0"/>
              <a:t>The most challenging part</a:t>
            </a:r>
          </a:p>
          <a:p>
            <a:pPr lvl="1"/>
            <a:r>
              <a:rPr lang="en-US" dirty="0"/>
              <a:t>Connect the front-end to Controller (SD-LEMON)</a:t>
            </a:r>
          </a:p>
          <a:p>
            <a:pPr lvl="1"/>
            <a:r>
              <a:rPr lang="en-US" dirty="0"/>
              <a:t>Configuring</a:t>
            </a:r>
            <a:r>
              <a:rPr lang="th-TH" dirty="0"/>
              <a:t> GR</a:t>
            </a:r>
            <a:r>
              <a:rPr lang="en-US" dirty="0"/>
              <a:t>E Link</a:t>
            </a:r>
          </a:p>
          <a:p>
            <a:r>
              <a:rPr lang="en-US" dirty="0"/>
              <a:t>The easiest part</a:t>
            </a:r>
          </a:p>
          <a:p>
            <a:pPr lvl="1"/>
            <a:r>
              <a:rPr lang="en-US" dirty="0"/>
              <a:t>Install Rocks cluster in front-end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51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we have done well? </a:t>
            </a:r>
          </a:p>
          <a:p>
            <a:pPr lvl="1"/>
            <a:r>
              <a:rPr lang="en-US" dirty="0"/>
              <a:t>Foods and Venue</a:t>
            </a:r>
          </a:p>
          <a:p>
            <a:pPr lvl="1"/>
            <a:r>
              <a:rPr lang="en-US" dirty="0"/>
              <a:t>Comprehensive documentation</a:t>
            </a:r>
          </a:p>
          <a:p>
            <a:r>
              <a:rPr lang="en-US" dirty="0"/>
              <a:t>What we need to improve? </a:t>
            </a:r>
          </a:p>
          <a:p>
            <a:pPr lvl="1"/>
            <a:r>
              <a:rPr lang="en-US" dirty="0"/>
              <a:t>Certain parts of the document are not clear or misleading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DFEFE"/>
              </a:clrFrom>
              <a:clrTo>
                <a:srgbClr val="FD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441" y="4135571"/>
            <a:ext cx="6086475" cy="149275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6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Time for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318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 </a:t>
            </a:r>
            <a:r>
              <a:rPr lang="en-US" dirty="0"/>
              <a:t>/ inspiration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you want to do this work?</a:t>
            </a:r>
          </a:p>
          <a:p>
            <a:pPr lvl="1"/>
            <a:r>
              <a:rPr lang="en-US" dirty="0"/>
              <a:t>Interested in network technology</a:t>
            </a:r>
          </a:p>
          <a:p>
            <a:r>
              <a:rPr lang="en-US" dirty="0"/>
              <a:t>What is going to be better with your work done?</a:t>
            </a:r>
          </a:p>
          <a:p>
            <a:pPr lvl="1"/>
            <a:r>
              <a:rPr lang="en-US" dirty="0"/>
              <a:t>Add new switch to network</a:t>
            </a:r>
          </a:p>
          <a:p>
            <a:pPr lvl="1"/>
            <a:r>
              <a:rPr lang="en-US" dirty="0"/>
              <a:t>Get to learn and try PRAGMA, SDN, Open </a:t>
            </a:r>
            <a:r>
              <a:rPr lang="en-US" dirty="0" err="1"/>
              <a:t>vSwitch</a:t>
            </a:r>
            <a:r>
              <a:rPr lang="en-US" dirty="0"/>
              <a:t>, etc.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457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step </a:t>
            </a:r>
            <a:r>
              <a:rPr lang="en-US" dirty="0"/>
              <a:t>of the assigned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Rocks cluster frontend</a:t>
            </a:r>
          </a:p>
          <a:p>
            <a:r>
              <a:rPr lang="en-US" dirty="0"/>
              <a:t>Register host with PRAGMA Cloud Scheduler</a:t>
            </a:r>
          </a:p>
          <a:p>
            <a:r>
              <a:rPr lang="en-US" dirty="0"/>
              <a:t>Install </a:t>
            </a:r>
            <a:r>
              <a:rPr lang="en-US" dirty="0" err="1"/>
              <a:t>pragma_boot</a:t>
            </a:r>
            <a:endParaRPr lang="en-US" dirty="0"/>
          </a:p>
          <a:p>
            <a:r>
              <a:rPr lang="en-US" dirty="0"/>
              <a:t>Install and configure Open </a:t>
            </a:r>
            <a:r>
              <a:rPr lang="en-US" dirty="0" err="1"/>
              <a:t>vSwitch</a:t>
            </a:r>
            <a:r>
              <a:rPr lang="th-TH" dirty="0"/>
              <a:t> and GRE </a:t>
            </a:r>
            <a:r>
              <a:rPr lang="th-TH" dirty="0" err="1"/>
              <a:t>Link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41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5" name="Rectangle 4"/>
          <p:cNvSpPr/>
          <p:nvPr/>
        </p:nvSpPr>
        <p:spPr>
          <a:xfrm>
            <a:off x="1443492" y="2006261"/>
            <a:ext cx="4044690" cy="29943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dirty="0"/>
              <a:t>PRAGMA05</a:t>
            </a:r>
          </a:p>
        </p:txBody>
      </p:sp>
      <p:sp>
        <p:nvSpPr>
          <p:cNvPr id="6" name="Rectangle 5"/>
          <p:cNvSpPr/>
          <p:nvPr/>
        </p:nvSpPr>
        <p:spPr>
          <a:xfrm>
            <a:off x="1557790" y="2447924"/>
            <a:ext cx="3071359" cy="92630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dirty="0"/>
              <a:t>VM</a:t>
            </a:r>
          </a:p>
        </p:txBody>
      </p:sp>
      <p:sp>
        <p:nvSpPr>
          <p:cNvPr id="7" name="Rectangle 6"/>
          <p:cNvSpPr/>
          <p:nvPr/>
        </p:nvSpPr>
        <p:spPr>
          <a:xfrm>
            <a:off x="3178529" y="2851544"/>
            <a:ext cx="1450620" cy="52387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OVS (ens5)</a:t>
            </a:r>
          </a:p>
        </p:txBody>
      </p:sp>
      <p:sp>
        <p:nvSpPr>
          <p:cNvPr id="8" name="Rectangle 7"/>
          <p:cNvSpPr/>
          <p:nvPr/>
        </p:nvSpPr>
        <p:spPr>
          <a:xfrm>
            <a:off x="1557791" y="2852733"/>
            <a:ext cx="810369" cy="52387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eth0</a:t>
            </a:r>
          </a:p>
        </p:txBody>
      </p:sp>
      <p:sp>
        <p:nvSpPr>
          <p:cNvPr id="9" name="Rectangle 8"/>
          <p:cNvSpPr/>
          <p:nvPr/>
        </p:nvSpPr>
        <p:spPr>
          <a:xfrm>
            <a:off x="2368160" y="2852733"/>
            <a:ext cx="810369" cy="52387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eth1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546111" y="4476748"/>
            <a:ext cx="810369" cy="52387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peth0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470780" y="4476747"/>
            <a:ext cx="810369" cy="52387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peth1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46110" y="3952872"/>
            <a:ext cx="810369" cy="52387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eth0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470779" y="3952873"/>
            <a:ext cx="810369" cy="52387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eth1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544839" y="4218380"/>
            <a:ext cx="810369" cy="523875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tap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523462" y="4124326"/>
            <a:ext cx="810369" cy="71198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br0 (ovs)</a:t>
            </a:r>
          </a:p>
        </p:txBody>
      </p:sp>
      <p:cxnSp>
        <p:nvCxnSpPr>
          <p:cNvPr id="22" name="Straight Connector 21"/>
          <p:cNvCxnSpPr>
            <a:stCxn id="9" idx="2"/>
            <a:endCxn id="16" idx="0"/>
          </p:cNvCxnSpPr>
          <p:nvPr/>
        </p:nvCxnSpPr>
        <p:spPr>
          <a:xfrm>
            <a:off x="2773345" y="3376608"/>
            <a:ext cx="102619" cy="5762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8" idx="2"/>
            <a:endCxn id="15" idx="0"/>
          </p:cNvCxnSpPr>
          <p:nvPr/>
        </p:nvCxnSpPr>
        <p:spPr>
          <a:xfrm flipH="1">
            <a:off x="1951295" y="3376608"/>
            <a:ext cx="11681" cy="5762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8" idx="1"/>
            <a:endCxn id="17" idx="3"/>
          </p:cNvCxnSpPr>
          <p:nvPr/>
        </p:nvCxnSpPr>
        <p:spPr>
          <a:xfrm flipH="1">
            <a:off x="4355208" y="4480318"/>
            <a:ext cx="16825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418723" y="5322625"/>
            <a:ext cx="1019845" cy="5845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TU GRE</a:t>
            </a:r>
          </a:p>
        </p:txBody>
      </p:sp>
      <p:cxnSp>
        <p:nvCxnSpPr>
          <p:cNvPr id="57" name="Straight Connector 56"/>
          <p:cNvCxnSpPr>
            <a:stCxn id="18" idx="3"/>
            <a:endCxn id="49" idx="1"/>
          </p:cNvCxnSpPr>
          <p:nvPr/>
        </p:nvCxnSpPr>
        <p:spPr>
          <a:xfrm flipV="1">
            <a:off x="5333831" y="4476747"/>
            <a:ext cx="964720" cy="3571"/>
          </a:xfrm>
          <a:prstGeom prst="line">
            <a:avLst/>
          </a:prstGeom>
          <a:ln w="38100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2" idx="0"/>
            <a:endCxn id="18" idx="2"/>
          </p:cNvCxnSpPr>
          <p:nvPr/>
        </p:nvCxnSpPr>
        <p:spPr>
          <a:xfrm flipV="1">
            <a:off x="4928646" y="4836310"/>
            <a:ext cx="1" cy="486315"/>
          </a:xfrm>
          <a:prstGeom prst="line">
            <a:avLst/>
          </a:prstGeom>
          <a:ln w="38100">
            <a:prstDash val="dash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2" name="Connector: Elbow 71"/>
          <p:cNvCxnSpPr>
            <a:endCxn id="18" idx="0"/>
          </p:cNvCxnSpPr>
          <p:nvPr/>
        </p:nvCxnSpPr>
        <p:spPr>
          <a:xfrm rot="16200000" flipH="1">
            <a:off x="4271988" y="3467667"/>
            <a:ext cx="1013820" cy="299498"/>
          </a:xfrm>
          <a:prstGeom prst="bentConnector3">
            <a:avLst>
              <a:gd name="adj1" fmla="val 206"/>
            </a:avLst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2413025" y="4229241"/>
            <a:ext cx="9058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112.121.136.24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3147833" y="3122109"/>
            <a:ext cx="145062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10.110.0.7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314101" y="3124488"/>
            <a:ext cx="9058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112.121.136.25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3497120" y="4507852"/>
            <a:ext cx="9058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10.110.0.5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057773" y="3707581"/>
            <a:ext cx="2046175" cy="1108473"/>
            <a:chOff x="6057773" y="3707581"/>
            <a:chExt cx="2046175" cy="1108473"/>
          </a:xfrm>
        </p:grpSpPr>
        <p:grpSp>
          <p:nvGrpSpPr>
            <p:cNvPr id="50" name="Group 49"/>
            <p:cNvGrpSpPr/>
            <p:nvPr/>
          </p:nvGrpSpPr>
          <p:grpSpPr>
            <a:xfrm>
              <a:off x="6057773" y="3707581"/>
              <a:ext cx="2046175" cy="1108473"/>
              <a:chOff x="5869100" y="3629025"/>
              <a:chExt cx="2046175" cy="1108473"/>
            </a:xfrm>
          </p:grpSpPr>
          <p:sp>
            <p:nvSpPr>
              <p:cNvPr id="48" name="Rectangle 47"/>
              <p:cNvSpPr/>
              <p:nvPr/>
            </p:nvSpPr>
            <p:spPr>
              <a:xfrm>
                <a:off x="5869100" y="3629025"/>
                <a:ext cx="2046175" cy="110847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r>
                  <a:rPr lang="en-US" dirty="0"/>
                  <a:t>SD_LEMON</a:t>
                </a:r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6109878" y="4123462"/>
                <a:ext cx="1585063" cy="549458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dirty="0"/>
                  <a:t>OF Controller</a:t>
                </a:r>
              </a:p>
            </p:txBody>
          </p:sp>
        </p:grpSp>
        <p:sp>
          <p:nvSpPr>
            <p:cNvPr id="83" name="TextBox 82"/>
            <p:cNvSpPr txBox="1"/>
            <p:nvPr/>
          </p:nvSpPr>
          <p:spPr>
            <a:xfrm>
              <a:off x="6461842" y="4511423"/>
              <a:ext cx="125848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bg1"/>
                  </a:solidFill>
                </a:rPr>
                <a:t>163.221.11.93:6653</a:t>
              </a:r>
            </a:p>
          </p:txBody>
        </p:sp>
      </p:grpSp>
      <p:sp>
        <p:nvSpPr>
          <p:cNvPr id="90" name="TextBox 89"/>
          <p:cNvSpPr txBox="1"/>
          <p:nvPr/>
        </p:nvSpPr>
        <p:spPr>
          <a:xfrm>
            <a:off x="4475742" y="5636562"/>
            <a:ext cx="9058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203.131.208.4</a:t>
            </a:r>
          </a:p>
        </p:txBody>
      </p:sp>
      <p:sp>
        <p:nvSpPr>
          <p:cNvPr id="96" name="Rectangle 95"/>
          <p:cNvSpPr/>
          <p:nvPr/>
        </p:nvSpPr>
        <p:spPr>
          <a:xfrm>
            <a:off x="2368160" y="5449757"/>
            <a:ext cx="1019845" cy="330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dirty="0"/>
              <a:t>Internet</a:t>
            </a:r>
          </a:p>
        </p:txBody>
      </p:sp>
      <p:cxnSp>
        <p:nvCxnSpPr>
          <p:cNvPr id="99" name="Straight Connector 98"/>
          <p:cNvCxnSpPr>
            <a:stCxn id="96" idx="0"/>
            <a:endCxn id="14" idx="2"/>
          </p:cNvCxnSpPr>
          <p:nvPr/>
        </p:nvCxnSpPr>
        <p:spPr>
          <a:xfrm flipH="1" flipV="1">
            <a:off x="2875965" y="5000622"/>
            <a:ext cx="2118" cy="449135"/>
          </a:xfrm>
          <a:prstGeom prst="line">
            <a:avLst/>
          </a:prstGeom>
          <a:ln w="28575">
            <a:prstDash val="dash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1" name="Content Placeholder 2"/>
          <p:cNvSpPr>
            <a:spLocks noGrp="1"/>
          </p:cNvSpPr>
          <p:nvPr>
            <p:ph idx="1"/>
          </p:nvPr>
        </p:nvSpPr>
        <p:spPr>
          <a:xfrm>
            <a:off x="5697974" y="2009661"/>
            <a:ext cx="2979299" cy="4800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Setup Rocks</a:t>
            </a:r>
          </a:p>
        </p:txBody>
      </p:sp>
      <p:sp>
        <p:nvSpPr>
          <p:cNvPr id="42" name="Content Placeholder 2"/>
          <p:cNvSpPr txBox="1">
            <a:spLocks/>
          </p:cNvSpPr>
          <p:nvPr/>
        </p:nvSpPr>
        <p:spPr>
          <a:xfrm>
            <a:off x="5697976" y="2008479"/>
            <a:ext cx="2979299" cy="64001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Configure Rocks and Register with Cloud Scheduler</a:t>
            </a:r>
          </a:p>
        </p:txBody>
      </p:sp>
      <p:sp>
        <p:nvSpPr>
          <p:cNvPr id="43" name="Content Placeholder 2"/>
          <p:cNvSpPr txBox="1">
            <a:spLocks/>
          </p:cNvSpPr>
          <p:nvPr/>
        </p:nvSpPr>
        <p:spPr>
          <a:xfrm>
            <a:off x="5697976" y="2000200"/>
            <a:ext cx="2979299" cy="494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Setup PRAGMA Boot VM</a:t>
            </a:r>
          </a:p>
        </p:txBody>
      </p:sp>
      <p:sp>
        <p:nvSpPr>
          <p:cNvPr id="44" name="Content Placeholder 2"/>
          <p:cNvSpPr txBox="1">
            <a:spLocks/>
          </p:cNvSpPr>
          <p:nvPr/>
        </p:nvSpPr>
        <p:spPr>
          <a:xfrm>
            <a:off x="5697970" y="2009714"/>
            <a:ext cx="2979299" cy="494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Configure VM</a:t>
            </a:r>
          </a:p>
        </p:txBody>
      </p:sp>
      <p:sp>
        <p:nvSpPr>
          <p:cNvPr id="45" name="Content Placeholder 2"/>
          <p:cNvSpPr txBox="1">
            <a:spLocks/>
          </p:cNvSpPr>
          <p:nvPr/>
        </p:nvSpPr>
        <p:spPr>
          <a:xfrm>
            <a:off x="5697976" y="2009532"/>
            <a:ext cx="2979299" cy="494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Setup Open </a:t>
            </a:r>
            <a:r>
              <a:rPr lang="en-US" dirty="0" err="1"/>
              <a:t>vSwitch</a:t>
            </a:r>
            <a:endParaRPr lang="en-US" dirty="0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5697976" y="2006776"/>
            <a:ext cx="2979299" cy="66356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Connect with </a:t>
            </a:r>
            <a:r>
              <a:rPr lang="en-US" dirty="0" err="1"/>
              <a:t>OpenFlow</a:t>
            </a:r>
            <a:r>
              <a:rPr lang="en-US" dirty="0"/>
              <a:t> Controller</a:t>
            </a:r>
          </a:p>
        </p:txBody>
      </p:sp>
      <p:sp>
        <p:nvSpPr>
          <p:cNvPr id="51" name="Content Placeholder 2"/>
          <p:cNvSpPr txBox="1">
            <a:spLocks/>
          </p:cNvSpPr>
          <p:nvPr/>
        </p:nvSpPr>
        <p:spPr>
          <a:xfrm>
            <a:off x="5697976" y="1996735"/>
            <a:ext cx="2979299" cy="4944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Connect to GRE</a:t>
            </a:r>
          </a:p>
        </p:txBody>
      </p:sp>
      <p:sp>
        <p:nvSpPr>
          <p:cNvPr id="53" name="Content Placeholder 2"/>
          <p:cNvSpPr txBox="1">
            <a:spLocks/>
          </p:cNvSpPr>
          <p:nvPr/>
        </p:nvSpPr>
        <p:spPr>
          <a:xfrm>
            <a:off x="5697964" y="1991530"/>
            <a:ext cx="2979299" cy="65696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6858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6858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Configure Open </a:t>
            </a:r>
            <a:r>
              <a:rPr lang="en-US" dirty="0" err="1"/>
              <a:t>vSwitch</a:t>
            </a:r>
            <a:r>
              <a:rPr lang="en-US" dirty="0"/>
              <a:t> and Enable ENT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80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52" grpId="0" animBg="1"/>
      <p:bldP spid="77" grpId="0"/>
      <p:bldP spid="80" grpId="0"/>
      <p:bldP spid="81" grpId="0"/>
      <p:bldP spid="82" grpId="0"/>
      <p:bldP spid="90" grpId="0"/>
      <p:bldP spid="96" grpId="0" animBg="1"/>
      <p:bldP spid="41" grpId="0" build="p"/>
      <p:bldP spid="41" grpId="1" build="p"/>
      <p:bldP spid="42" grpId="0"/>
      <p:bldP spid="42" grpId="1"/>
      <p:bldP spid="43" grpId="0"/>
      <p:bldP spid="43" grpId="1"/>
      <p:bldP spid="44" grpId="0"/>
      <p:bldP spid="44" grpId="1"/>
      <p:bldP spid="45" grpId="0"/>
      <p:bldP spid="45" grpId="1"/>
      <p:bldP spid="47" grpId="0"/>
      <p:bldP spid="47" grpId="1"/>
      <p:bldP spid="51" grpId="0"/>
      <p:bldP spid="51" grpId="1"/>
      <p:bldP spid="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Install Rocks cluster frontend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62818" y="2016125"/>
            <a:ext cx="6132689" cy="344963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49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Register</a:t>
            </a:r>
            <a:r>
              <a:rPr lang="en-US"/>
              <a:t> </a:t>
            </a:r>
            <a:r>
              <a:rPr lang="en-US" dirty="0"/>
              <a:t>host with PRAGMA Cloud Scheduler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2497"/>
          <a:stretch/>
        </p:blipFill>
        <p:spPr>
          <a:xfrm>
            <a:off x="209550" y="2609850"/>
            <a:ext cx="8661653" cy="2427302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5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pragma boot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265" y="1907407"/>
            <a:ext cx="5195435" cy="416187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22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configure Open </a:t>
            </a:r>
            <a:r>
              <a:rPr lang="en-US" dirty="0" err="1"/>
              <a:t>vSwitch</a:t>
            </a:r>
            <a:r>
              <a:rPr lang="th-TH" dirty="0"/>
              <a:t> and GRE</a:t>
            </a:r>
            <a:r>
              <a:rPr lang="en-US" dirty="0"/>
              <a:t> link</a:t>
            </a: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218" y="2016125"/>
            <a:ext cx="4613890" cy="344963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18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pinging to the controller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278" y="2016125"/>
            <a:ext cx="5929769" cy="344963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59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1228</TotalTime>
  <Words>317</Words>
  <Application>Microsoft Office PowerPoint</Application>
  <PresentationFormat>On-screen Show (4:3)</PresentationFormat>
  <Paragraphs>126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Angsana New</vt:lpstr>
      <vt:lpstr>Arial</vt:lpstr>
      <vt:lpstr>Calibri</vt:lpstr>
      <vt:lpstr>Cordia New</vt:lpstr>
      <vt:lpstr>Gill Sans MT</vt:lpstr>
      <vt:lpstr>Gallery</vt:lpstr>
      <vt:lpstr>PRAGMA31 Student Hackathon</vt:lpstr>
      <vt:lpstr>motivation / inspiration</vt:lpstr>
      <vt:lpstr>step of the assigned task</vt:lpstr>
      <vt:lpstr>Architecture</vt:lpstr>
      <vt:lpstr>Install Rocks cluster frontend</vt:lpstr>
      <vt:lpstr>Register host with PRAGMA Cloud Scheduler </vt:lpstr>
      <vt:lpstr>Install pragma boot</vt:lpstr>
      <vt:lpstr>configure Open vSwitch and GRE link</vt:lpstr>
      <vt:lpstr>Test pinging to the controller</vt:lpstr>
      <vt:lpstr>Setting up interfaces on Virtual cluster</vt:lpstr>
      <vt:lpstr>Test ping To GRE Links</vt:lpstr>
      <vt:lpstr>Architecture</vt:lpstr>
      <vt:lpstr>What we have learnt</vt:lpstr>
      <vt:lpstr>What We have learnt</vt:lpstr>
      <vt:lpstr>Impressions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Wassapon Watanakeesuntorn;Benjapol Worakan</dc:creator>
  <cp:lastModifiedBy>Benjapol Worakan</cp:lastModifiedBy>
  <cp:revision>73</cp:revision>
  <dcterms:created xsi:type="dcterms:W3CDTF">2016-09-05T09:05:34Z</dcterms:created>
  <dcterms:modified xsi:type="dcterms:W3CDTF">2016-09-06T07:32:22Z</dcterms:modified>
</cp:coreProperties>
</file>

<file path=docProps/thumbnail.jpeg>
</file>